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1" r:id="rId6"/>
    <p:sldId id="284" r:id="rId7"/>
    <p:sldId id="334" r:id="rId8"/>
    <p:sldId id="335" r:id="rId9"/>
    <p:sldId id="302" r:id="rId10"/>
    <p:sldId id="318" r:id="rId11"/>
    <p:sldId id="338" r:id="rId12"/>
    <p:sldId id="317" r:id="rId13"/>
    <p:sldId id="339" r:id="rId14"/>
    <p:sldId id="286" r:id="rId15"/>
    <p:sldId id="288" r:id="rId16"/>
    <p:sldId id="291" r:id="rId17"/>
    <p:sldId id="293" r:id="rId18"/>
    <p:sldId id="328" r:id="rId19"/>
    <p:sldId id="295" r:id="rId20"/>
    <p:sldId id="337" r:id="rId21"/>
    <p:sldId id="324" r:id="rId22"/>
    <p:sldId id="31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4E2"/>
    <a:srgbClr val="BDD729"/>
    <a:srgbClr val="004563"/>
    <a:srgbClr val="44546A"/>
    <a:srgbClr val="B1B8C1"/>
    <a:srgbClr val="D7813C"/>
    <a:srgbClr val="4095AD"/>
    <a:srgbClr val="70568D"/>
    <a:srgbClr val="78933C"/>
    <a:srgbClr val="A74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70023" autoAdjust="0"/>
  </p:normalViewPr>
  <p:slideViewPr>
    <p:cSldViewPr snapToGrid="0">
      <p:cViewPr varScale="1">
        <p:scale>
          <a:sx n="114" d="100"/>
          <a:sy n="114" d="100"/>
        </p:scale>
        <p:origin x="163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7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42377670347283E-2"/>
          <c:y val="8.7293011130663789E-2"/>
          <c:w val="0.70884837954714197"/>
          <c:h val="0.90802779395562516"/>
        </c:manualLayout>
      </c:layout>
      <c:pie3DChart>
        <c:varyColors val="1"/>
        <c:ser>
          <c:idx val="0"/>
          <c:order val="0"/>
          <c:tx>
            <c:strRef>
              <c:f>'Statewide Award'!$B$1</c:f>
              <c:strCache>
                <c:ptCount val="1"/>
                <c:pt idx="0">
                  <c:v>Funding Amount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  <a:contourClr>
                <a:srgbClr val="000000"/>
              </a:contourClr>
            </a:sp3d>
          </c:spPr>
          <c:explosion val="15"/>
          <c:dPt>
            <c:idx val="0"/>
            <c:bubble3D val="0"/>
            <c:spPr>
              <a:ln>
                <a:solidFill>
                  <a:srgbClr val="4572A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5C-4354-A8DB-0D4B5DB93590}"/>
              </c:ext>
            </c:extLst>
          </c:dPt>
          <c:dPt>
            <c:idx val="1"/>
            <c:bubble3D val="0"/>
            <c:spPr>
              <a:ln>
                <a:solidFill>
                  <a:srgbClr val="AA4643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5C-4354-A8DB-0D4B5DB93590}"/>
              </c:ext>
            </c:extLst>
          </c:dPt>
          <c:dPt>
            <c:idx val="2"/>
            <c:bubble3D val="0"/>
            <c:spPr>
              <a:ln>
                <a:solidFill>
                  <a:srgbClr val="89A54E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5C-4354-A8DB-0D4B5DB93590}"/>
              </c:ext>
            </c:extLst>
          </c:dPt>
          <c:dPt>
            <c:idx val="3"/>
            <c:bubble3D val="0"/>
            <c:spPr>
              <a:ln>
                <a:solidFill>
                  <a:srgbClr val="71588F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5C-4354-A8DB-0D4B5DB93590}"/>
              </c:ext>
            </c:extLst>
          </c:dPt>
          <c:dPt>
            <c:idx val="4"/>
            <c:bubble3D val="0"/>
            <c:spPr>
              <a:ln>
                <a:solidFill>
                  <a:srgbClr val="4198AF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5C-4354-A8DB-0D4B5DB93590}"/>
              </c:ext>
            </c:extLst>
          </c:dPt>
          <c:dPt>
            <c:idx val="5"/>
            <c:bubble3D val="0"/>
            <c:spPr>
              <a:solidFill>
                <a:srgbClr val="91A7CD"/>
              </a:solidFill>
              <a:ln>
                <a:solidFill>
                  <a:srgbClr val="91A7CD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75C-4354-A8DB-0D4B5DB93590}"/>
              </c:ext>
            </c:extLst>
          </c:dPt>
          <c:dPt>
            <c:idx val="6"/>
            <c:bubble3D val="0"/>
            <c:spPr>
              <a:solidFill>
                <a:srgbClr val="DB843D"/>
              </a:solidFill>
              <a:ln>
                <a:solidFill>
                  <a:srgbClr val="DB843D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75C-4354-A8DB-0D4B5DB93590}"/>
              </c:ext>
            </c:extLst>
          </c:dPt>
          <c:dLbls>
            <c:dLbl>
              <c:idx val="0"/>
              <c:layout>
                <c:manualLayout>
                  <c:x val="-0.26224088896157532"/>
                  <c:y val="-0.172653362405153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HelveticaNeueLT Std" panose="020B060402020209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5C-4354-A8DB-0D4B5DB93590}"/>
                </c:ext>
              </c:extLst>
            </c:dLbl>
            <c:dLbl>
              <c:idx val="1"/>
              <c:layout>
                <c:manualLayout>
                  <c:x val="8.800316486005072E-2"/>
                  <c:y val="-0.139531814177956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HelveticaNeueLT Std" panose="020B060402020209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5C-4354-A8DB-0D4B5DB93590}"/>
                </c:ext>
              </c:extLst>
            </c:dLbl>
            <c:dLbl>
              <c:idx val="2"/>
              <c:layout>
                <c:manualLayout>
                  <c:x val="-5.0961348746521869E-2"/>
                  <c:y val="-6.0023100269189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5C-4354-A8DB-0D4B5DB93590}"/>
                </c:ext>
              </c:extLst>
            </c:dLbl>
            <c:dLbl>
              <c:idx val="3"/>
              <c:layout>
                <c:manualLayout>
                  <c:x val="-4.3257880328979398E-2"/>
                  <c:y val="-8.15655308577375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5C-4354-A8DB-0D4B5DB93590}"/>
                </c:ext>
              </c:extLst>
            </c:dLbl>
            <c:dLbl>
              <c:idx val="4"/>
              <c:layout>
                <c:manualLayout>
                  <c:x val="-2.0346404135323775E-2"/>
                  <c:y val="-0.116544343861097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5C-4354-A8DB-0D4B5DB93590}"/>
                </c:ext>
              </c:extLst>
            </c:dLbl>
            <c:dLbl>
              <c:idx val="5"/>
              <c:layout>
                <c:manualLayout>
                  <c:x val="4.3784898546179923E-2"/>
                  <c:y val="-0.106596109927201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5C-4354-A8DB-0D4B5DB93590}"/>
                </c:ext>
              </c:extLst>
            </c:dLbl>
            <c:dLbl>
              <c:idx val="6"/>
              <c:layout>
                <c:manualLayout>
                  <c:x val="0.101291025836271"/>
                  <c:y val="-3.94455308734040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5C-4354-A8DB-0D4B5DB93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dk1"/>
                    </a:solidFill>
                    <a:latin typeface="HelveticaNeueLT Std" panose="020B060402020209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'Statewide Award'!$A$2:$A$8</c:f>
              <c:strCache>
                <c:ptCount val="7"/>
                <c:pt idx="0">
                  <c:v>Workforce Innovation and Opportunity Act</c:v>
                </c:pt>
                <c:pt idx="1">
                  <c:v>Welfare Transition</c:v>
                </c:pt>
                <c:pt idx="2">
                  <c:v>Wagner Peyser</c:v>
                </c:pt>
                <c:pt idx="3">
                  <c:v>Veterans</c:v>
                </c:pt>
                <c:pt idx="4">
                  <c:v>Supplemental Nutrition Assistance Program</c:v>
                </c:pt>
                <c:pt idx="5">
                  <c:v>Trade Adjustment Assistance Program</c:v>
                </c:pt>
                <c:pt idx="6">
                  <c:v>Reemployment Assistance</c:v>
                </c:pt>
              </c:strCache>
            </c:strRef>
          </c:cat>
          <c:val>
            <c:numRef>
              <c:f>'Statewide Award'!$B$2:$B$8</c:f>
              <c:numCache>
                <c:formatCode>"$"#,##0;[Red]"$"#,##0</c:formatCode>
                <c:ptCount val="7"/>
                <c:pt idx="0">
                  <c:v>133143442</c:v>
                </c:pt>
                <c:pt idx="1">
                  <c:v>52514907</c:v>
                </c:pt>
                <c:pt idx="2">
                  <c:v>27016202</c:v>
                </c:pt>
                <c:pt idx="3">
                  <c:v>10142480</c:v>
                </c:pt>
                <c:pt idx="4">
                  <c:v>6139942</c:v>
                </c:pt>
                <c:pt idx="5">
                  <c:v>1359815</c:v>
                </c:pt>
                <c:pt idx="6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75C-4354-A8DB-0D4B5DB9359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4"/>
        <c:txPr>
          <a:bodyPr/>
          <a:lstStyle/>
          <a:p>
            <a:pPr>
              <a:defRPr sz="1100" b="1" i="0" baseline="0">
                <a:solidFill>
                  <a:schemeClr val="tx1"/>
                </a:solidFill>
                <a:latin typeface="HelveticaNeueLT Std" panose="020B060402020209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6920490643332318"/>
          <c:y val="0.1052284235926676"/>
          <c:w val="0.22815437595166488"/>
          <c:h val="0.72794674326545683"/>
        </c:manualLayout>
      </c:layout>
      <c:overlay val="0"/>
      <c:txPr>
        <a:bodyPr/>
        <a:lstStyle/>
        <a:p>
          <a:pPr>
            <a:defRPr sz="1100" b="1" baseline="0">
              <a:latin typeface="HelveticaNeueLT Std" panose="020B060402020209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7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42377670347283E-2"/>
          <c:y val="8.7293011130663789E-2"/>
          <c:w val="0.70884837954714197"/>
          <c:h val="0.90802779395562516"/>
        </c:manualLayout>
      </c:layout>
      <c:pie3DChart>
        <c:varyColors val="1"/>
        <c:ser>
          <c:idx val="0"/>
          <c:order val="0"/>
          <c:tx>
            <c:strRef>
              <c:f>'Statewide Award'!$B$1</c:f>
              <c:strCache>
                <c:ptCount val="1"/>
                <c:pt idx="0">
                  <c:v>Funding Amount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  <a:contourClr>
                <a:srgbClr val="000000"/>
              </a:contourClr>
            </a:sp3d>
          </c:spPr>
          <c:explosion val="15"/>
          <c:dPt>
            <c:idx val="0"/>
            <c:bubble3D val="0"/>
            <c:spPr>
              <a:ln>
                <a:solidFill>
                  <a:srgbClr val="4572A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84-4B92-8397-C3DAD6BE57CC}"/>
              </c:ext>
            </c:extLst>
          </c:dPt>
          <c:dPt>
            <c:idx val="1"/>
            <c:bubble3D val="0"/>
            <c:spPr>
              <a:ln>
                <a:solidFill>
                  <a:srgbClr val="AA4643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84-4B92-8397-C3DAD6BE57CC}"/>
              </c:ext>
            </c:extLst>
          </c:dPt>
          <c:dPt>
            <c:idx val="2"/>
            <c:bubble3D val="0"/>
            <c:spPr>
              <a:ln>
                <a:solidFill>
                  <a:srgbClr val="89A54E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884-4B92-8397-C3DAD6BE57CC}"/>
              </c:ext>
            </c:extLst>
          </c:dPt>
          <c:dPt>
            <c:idx val="3"/>
            <c:bubble3D val="0"/>
            <c:spPr>
              <a:ln>
                <a:solidFill>
                  <a:srgbClr val="71588F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884-4B92-8397-C3DAD6BE57CC}"/>
              </c:ext>
            </c:extLst>
          </c:dPt>
          <c:dPt>
            <c:idx val="4"/>
            <c:bubble3D val="0"/>
            <c:spPr>
              <a:ln>
                <a:solidFill>
                  <a:srgbClr val="4198AF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884-4B92-8397-C3DAD6BE57CC}"/>
              </c:ext>
            </c:extLst>
          </c:dPt>
          <c:dPt>
            <c:idx val="5"/>
            <c:bubble3D val="0"/>
            <c:spPr>
              <a:solidFill>
                <a:srgbClr val="91A7CD"/>
              </a:solidFill>
              <a:ln>
                <a:solidFill>
                  <a:srgbClr val="91A7CD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884-4B92-8397-C3DAD6BE57CC}"/>
              </c:ext>
            </c:extLst>
          </c:dPt>
          <c:dPt>
            <c:idx val="6"/>
            <c:bubble3D val="0"/>
            <c:spPr>
              <a:solidFill>
                <a:srgbClr val="DB843D"/>
              </a:solidFill>
              <a:ln>
                <a:solidFill>
                  <a:srgbClr val="DB843D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884-4B92-8397-C3DAD6BE57CC}"/>
              </c:ext>
            </c:extLst>
          </c:dPt>
          <c:dLbls>
            <c:dLbl>
              <c:idx val="0"/>
              <c:layout>
                <c:manualLayout>
                  <c:x val="-0.24318571071688733"/>
                  <c:y val="-0.185088654822523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HelveticaNeueLT Std" panose="020B060402020209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84-4B92-8397-C3DAD6BE57CC}"/>
                </c:ext>
              </c:extLst>
            </c:dLbl>
            <c:dLbl>
              <c:idx val="1"/>
              <c:layout>
                <c:manualLayout>
                  <c:x val="8.9591096380441368E-2"/>
                  <c:y val="-0.117148287826690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HelveticaNeueLT Std" panose="020B060402020209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84-4B92-8397-C3DAD6BE57CC}"/>
                </c:ext>
              </c:extLst>
            </c:dLbl>
            <c:dLbl>
              <c:idx val="2"/>
              <c:layout>
                <c:manualLayout>
                  <c:x val="-1.1263060736755214E-2"/>
                  <c:y val="-8.73807435874036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84-4B92-8397-C3DAD6BE57CC}"/>
                </c:ext>
              </c:extLst>
            </c:dLbl>
            <c:dLbl>
              <c:idx val="3"/>
              <c:layout>
                <c:manualLayout>
                  <c:x val="-4.3257880328979398E-2"/>
                  <c:y val="-8.15655308577375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84-4B92-8397-C3DAD6BE57CC}"/>
                </c:ext>
              </c:extLst>
            </c:dLbl>
            <c:dLbl>
              <c:idx val="4"/>
              <c:layout>
                <c:manualLayout>
                  <c:x val="-2.0346404135323775E-2"/>
                  <c:y val="-0.116544343861097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84-4B92-8397-C3DAD6BE57CC}"/>
                </c:ext>
              </c:extLst>
            </c:dLbl>
            <c:dLbl>
              <c:idx val="5"/>
              <c:layout>
                <c:manualLayout>
                  <c:x val="4.3784898546179923E-2"/>
                  <c:y val="-0.106596109927201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84-4B92-8397-C3DAD6BE57CC}"/>
                </c:ext>
              </c:extLst>
            </c:dLbl>
            <c:dLbl>
              <c:idx val="6"/>
              <c:layout>
                <c:manualLayout>
                  <c:x val="0.101291025836271"/>
                  <c:y val="-3.94455308734040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84-4B92-8397-C3DAD6BE57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dk1"/>
                    </a:solidFill>
                    <a:latin typeface="HelveticaNeueLT Std" panose="020B060402020209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'Statewide Award'!$A$2:$A$8</c:f>
              <c:strCache>
                <c:ptCount val="7"/>
                <c:pt idx="0">
                  <c:v>Workforce Innovation and Opportunity Act</c:v>
                </c:pt>
                <c:pt idx="1">
                  <c:v>Welfare Transition</c:v>
                </c:pt>
                <c:pt idx="2">
                  <c:v>Wagner Peyser</c:v>
                </c:pt>
                <c:pt idx="3">
                  <c:v>Veterans</c:v>
                </c:pt>
                <c:pt idx="4">
                  <c:v>Supplemental Nutrition Assistance Program</c:v>
                </c:pt>
                <c:pt idx="5">
                  <c:v>Trade Adjustment Assistance Program</c:v>
                </c:pt>
                <c:pt idx="6">
                  <c:v>Reemployment Assistance</c:v>
                </c:pt>
              </c:strCache>
            </c:strRef>
          </c:cat>
          <c:val>
            <c:numRef>
              <c:f>'Statewide Award'!$B$2:$B$8</c:f>
              <c:numCache>
                <c:formatCode>"$"#,##0;[Red]"$"#,##0</c:formatCode>
                <c:ptCount val="7"/>
                <c:pt idx="0">
                  <c:v>1006792</c:v>
                </c:pt>
                <c:pt idx="1">
                  <c:v>317494</c:v>
                </c:pt>
                <c:pt idx="2">
                  <c:v>114022</c:v>
                </c:pt>
                <c:pt idx="3">
                  <c:v>101328</c:v>
                </c:pt>
                <c:pt idx="4">
                  <c:v>54437</c:v>
                </c:pt>
                <c:pt idx="5">
                  <c:v>0</c:v>
                </c:pt>
                <c:pt idx="6">
                  <c:v>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84-4B92-8397-C3DAD6BE57C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4"/>
        <c:txPr>
          <a:bodyPr/>
          <a:lstStyle/>
          <a:p>
            <a:pPr>
              <a:defRPr sz="1100" b="1" i="0" baseline="0">
                <a:solidFill>
                  <a:schemeClr val="tx1"/>
                </a:solidFill>
                <a:latin typeface="HelveticaNeueLT Std" panose="020B060402020209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6920490643332318"/>
          <c:y val="0.1052284235926676"/>
          <c:w val="0.22815437595166488"/>
          <c:h val="0.72794674326545683"/>
        </c:manualLayout>
      </c:layout>
      <c:overlay val="0"/>
      <c:txPr>
        <a:bodyPr/>
        <a:lstStyle/>
        <a:p>
          <a:pPr>
            <a:defRPr sz="1100" b="1" baseline="0">
              <a:latin typeface="HelveticaNeueLT Std" panose="020B060402020209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794400699912513E-2"/>
          <c:y val="6.1944569876794073E-2"/>
          <c:w val="0.9121767279090115"/>
          <c:h val="0.8458277672728185"/>
        </c:manualLayout>
      </c:layout>
      <c:ofPieChart>
        <c:ofPieType val="pie"/>
        <c:varyColors val="1"/>
        <c:ser>
          <c:idx val="0"/>
          <c:order val="0"/>
          <c:tx>
            <c:strRef>
              <c:f>'Direct Client Svs'!$B$1:$B$2</c:f>
              <c:strCache>
                <c:ptCount val="2"/>
                <c:pt idx="0">
                  <c:v>Direct Client Services</c:v>
                </c:pt>
                <c:pt idx="1">
                  <c:v>Administrative Expenditures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dPt>
            <c:idx val="0"/>
            <c:bubble3D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35FC-46C8-84B7-6F56808CFB74}"/>
              </c:ext>
            </c:extLst>
          </c:dPt>
          <c:dPt>
            <c:idx val="1"/>
            <c:bubble3D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3-35FC-46C8-84B7-6F56808CFB74}"/>
              </c:ext>
            </c:extLst>
          </c:dPt>
          <c:dPt>
            <c:idx val="2"/>
            <c:bubble3D val="0"/>
            <c:spPr>
              <a:solidFill>
                <a:srgbClr val="78933C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5-35FC-46C8-84B7-6F56808CFB74}"/>
              </c:ext>
            </c:extLst>
          </c:dPt>
          <c:dLbls>
            <c:dLbl>
              <c:idx val="0"/>
              <c:layout>
                <c:manualLayout>
                  <c:x val="0.22801274840644922"/>
                  <c:y val="-0.13159793757859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C-46C8-84B7-6F56808CFB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FC-46C8-84B7-6F56808CFB74}"/>
                </c:ext>
              </c:extLst>
            </c:dLbl>
            <c:dLbl>
              <c:idx val="2"/>
              <c:layout>
                <c:manualLayout>
                  <c:x val="-8.3033870766154233E-2"/>
                  <c:y val="-1.0289372430596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FC-46C8-84B7-6F56808CF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HelveticaNeueLT Std" panose="020B060402020209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'Direct Client Svs'!$B$1:$B$2</c:f>
              <c:strCache>
                <c:ptCount val="2"/>
                <c:pt idx="0">
                  <c:v>Direct Client Services</c:v>
                </c:pt>
                <c:pt idx="1">
                  <c:v>Administrative Expenditures</c:v>
                </c:pt>
              </c:strCache>
            </c:strRef>
          </c:cat>
          <c:val>
            <c:numRef>
              <c:f>'Direct Client Svs'!$C$1:$C$2</c:f>
              <c:numCache>
                <c:formatCode>0%</c:formatCode>
                <c:ptCount val="2"/>
                <c:pt idx="0">
                  <c:v>0.9</c:v>
                </c:pt>
                <c:pt idx="1">
                  <c:v>9.9999999999999978E-2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FC-46C8-84B7-6F56808CF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50"/>
        <c:serLines/>
      </c:ofPieChart>
      <c:spPr>
        <a:ln>
          <a:noFill/>
        </a:ln>
      </c:spPr>
    </c:plotArea>
    <c:legend>
      <c:legendPos val="b"/>
      <c:overlay val="0"/>
      <c:txPr>
        <a:bodyPr rot="0" vert="horz"/>
        <a:lstStyle/>
        <a:p>
          <a:pPr rtl="0">
            <a:defRPr sz="1300" b="1">
              <a:solidFill>
                <a:sysClr val="windowText" lastClr="000000"/>
              </a:solidFill>
              <a:latin typeface="HelveticaNeueLT Std" panose="020B060402020209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20"/>
      <c:depthPercent val="6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1.5857142857142858E-2"/>
          <c:y val="2.4938890927164566E-2"/>
          <c:w val="0.96897400324959382"/>
          <c:h val="0.84919836969303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'performance on ITA Expend'!$D$3</c:f>
              <c:strCache>
                <c:ptCount val="1"/>
                <c:pt idx="0">
                  <c:v>Performance on ITA Expenditure Requirement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D85C-4A8D-BFED-0D7B51BFC5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effectLst>
                <a:outerShdw blurRad="635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3-D85C-4A8D-BFED-0D7B51BFC59F}"/>
              </c:ext>
            </c:extLst>
          </c:dPt>
          <c:dLbls>
            <c:dLbl>
              <c:idx val="0"/>
              <c:layout>
                <c:manualLayout>
                  <c:x val="1.333583302087239E-4"/>
                  <c:y val="9.0332066466601982E-2"/>
                </c:manualLayout>
              </c:layout>
              <c:spPr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HelveticaNeueLT Std" panose="020B060402020209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5C-4A8D-BFED-0D7B51BFC59F}"/>
                </c:ext>
              </c:extLst>
            </c:dLbl>
            <c:dLbl>
              <c:idx val="1"/>
              <c:layout>
                <c:manualLayout>
                  <c:x val="-4.7447819022622172E-3"/>
                  <c:y val="9.6850824874489261E-2"/>
                </c:manualLayout>
              </c:layout>
              <c:spPr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HelveticaNeueLT Std" panose="020B060402020209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5C-4A8D-BFED-0D7B51BFC59F}"/>
                </c:ext>
              </c:extLst>
            </c:dLbl>
            <c:spPr>
              <a:noFill/>
              <a:ln>
                <a:noFill/>
              </a:ln>
              <a:effectLst>
                <a:outerShdw blurRad="127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HelveticaNeueLT Std" panose="020B060402020209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'performance on ITA Expend'!$A$3:$A$4</c:f>
              <c:strCache>
                <c:ptCount val="2"/>
                <c:pt idx="0">
                  <c:v>Annual ITA Expenditure Requirement </c:v>
                </c:pt>
                <c:pt idx="1">
                  <c:v>ITA Expenditures </c:v>
                </c:pt>
              </c:strCache>
            </c:strRef>
          </c:cat>
          <c:val>
            <c:numRef>
              <c:f>'performance on ITA Expend'!$B$3:$B$4</c:f>
              <c:numCache>
                <c:formatCode>0.00%</c:formatCode>
                <c:ptCount val="2"/>
                <c:pt idx="0" formatCode="0%">
                  <c:v>0.15</c:v>
                </c:pt>
                <c:pt idx="1">
                  <c:v>0.15809999999999999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5C-4A8D-BFED-0D7B51BFC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70"/>
        <c:shape val="box"/>
        <c:axId val="423962160"/>
        <c:axId val="423962552"/>
        <c:axId val="0"/>
      </c:bar3DChart>
      <c:catAx>
        <c:axId val="42396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>
                <a:latin typeface="HelveticaNeueLT Std" panose="020B0604020202090204" pitchFamily="34" charset="0"/>
              </a:defRPr>
            </a:pPr>
            <a:endParaRPr lang="en-US"/>
          </a:p>
        </c:txPr>
        <c:crossAx val="423962552"/>
        <c:crosses val="autoZero"/>
        <c:auto val="1"/>
        <c:lblAlgn val="ctr"/>
        <c:lblOffset val="100"/>
        <c:noMultiLvlLbl val="0"/>
      </c:catAx>
      <c:valAx>
        <c:axId val="423962552"/>
        <c:scaling>
          <c:orientation val="minMax"/>
          <c:max val="0.8"/>
          <c:min val="0"/>
        </c:scaling>
        <c:delete val="0"/>
        <c:axPos val="l"/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423962160"/>
        <c:crosses val="autoZero"/>
        <c:crossBetween val="between"/>
        <c:minorUnit val="1.0000000000000002E-2"/>
      </c:valAx>
    </c:plotArea>
    <c:plotVisOnly val="1"/>
    <c:dispBlanksAs val="gap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20"/>
      <c:depthPercent val="6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1.5857142857142858E-2"/>
          <c:y val="2.4938890927164566E-2"/>
          <c:w val="0.96897400324959382"/>
          <c:h val="0.84919836969303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'performance on ITA Expend'!$D$3</c:f>
              <c:strCache>
                <c:ptCount val="1"/>
                <c:pt idx="0">
                  <c:v>Performance on ITA Expenditure Requirement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D85C-4A8D-BFED-0D7B51BFC5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effectLst>
                <a:outerShdw blurRad="635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3-D85C-4A8D-BFED-0D7B51BFC59F}"/>
              </c:ext>
            </c:extLst>
          </c:dPt>
          <c:dLbls>
            <c:dLbl>
              <c:idx val="0"/>
              <c:layout>
                <c:manualLayout>
                  <c:x val="-4.6285464316960087E-3"/>
                  <c:y val="7.0419680962818712E-2"/>
                </c:manualLayout>
              </c:layout>
              <c:spPr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HelveticaNeueLT Std" panose="020B060402020209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5C-4A8D-BFED-0D7B51BFC59F}"/>
                </c:ext>
              </c:extLst>
            </c:dLbl>
            <c:dLbl>
              <c:idx val="1"/>
              <c:layout>
                <c:manualLayout>
                  <c:x val="1.2715535558055243E-2"/>
                  <c:y val="-2.7111026444275109E-3"/>
                </c:manualLayout>
              </c:layout>
              <c:spPr>
                <a:effectLst>
                  <a:outerShdw blurRad="38100" dist="50800" dir="5400000" algn="ctr" rotWithShape="0">
                    <a:srgbClr val="000000">
                      <a:alpha val="43137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HelveticaNeueLT Std" panose="020B060402020209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5C-4A8D-BFED-0D7B51BFC59F}"/>
                </c:ext>
              </c:extLst>
            </c:dLbl>
            <c:spPr>
              <a:noFill/>
              <a:ln>
                <a:noFill/>
              </a:ln>
              <a:effectLst>
                <a:outerShdw blurRad="127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HelveticaNeueLT Std" panose="020B060402020209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'performance on ITA Expend'!$A$3:$A$4</c:f>
              <c:strCache>
                <c:ptCount val="2"/>
                <c:pt idx="0">
                  <c:v>PY2016 </c:v>
                </c:pt>
                <c:pt idx="1">
                  <c:v>PY2017 </c:v>
                </c:pt>
              </c:strCache>
            </c:strRef>
          </c:cat>
          <c:val>
            <c:numRef>
              <c:f>'performance on ITA Expend'!$B$3:$B$4</c:f>
              <c:numCache>
                <c:formatCode>0.00%</c:formatCode>
                <c:ptCount val="2"/>
                <c:pt idx="0">
                  <c:v>0.13450000000000001</c:v>
                </c:pt>
                <c:pt idx="1">
                  <c:v>1.9800000000000002E-2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5C-4A8D-BFED-0D7B51BFC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70"/>
        <c:shape val="box"/>
        <c:axId val="423962160"/>
        <c:axId val="423962552"/>
        <c:axId val="0"/>
      </c:bar3DChart>
      <c:catAx>
        <c:axId val="42396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>
                <a:latin typeface="HelveticaNeueLT Std" panose="020B0604020202090204" pitchFamily="34" charset="0"/>
              </a:defRPr>
            </a:pPr>
            <a:endParaRPr lang="en-US"/>
          </a:p>
        </c:txPr>
        <c:crossAx val="423962552"/>
        <c:crosses val="autoZero"/>
        <c:auto val="1"/>
        <c:lblAlgn val="ctr"/>
        <c:lblOffset val="100"/>
        <c:noMultiLvlLbl val="0"/>
      </c:catAx>
      <c:valAx>
        <c:axId val="423962552"/>
        <c:scaling>
          <c:orientation val="minMax"/>
          <c:max val="0.8"/>
          <c:min val="0"/>
        </c:scaling>
        <c:delete val="0"/>
        <c:axPos val="l"/>
        <c:numFmt formatCode="0.00%" sourceLinked="1"/>
        <c:majorTickMark val="none"/>
        <c:minorTickMark val="none"/>
        <c:tickLblPos val="none"/>
        <c:spPr>
          <a:ln>
            <a:noFill/>
          </a:ln>
        </c:spPr>
        <c:crossAx val="423962160"/>
        <c:crosses val="autoZero"/>
        <c:crossBetween val="between"/>
        <c:minorUnit val="1.0000000000000002E-2"/>
      </c:valAx>
    </c:plotArea>
    <c:plotVisOnly val="1"/>
    <c:dispBlanksAs val="gap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970128733908262E-2"/>
          <c:y val="0.11960915279855251"/>
          <c:w val="0.78826946631671047"/>
          <c:h val="0.759240836382907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explosion val="10"/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7A2F-4801-8EBF-67774BD73DA2}"/>
              </c:ext>
            </c:extLst>
          </c:dPt>
          <c:dLbls>
            <c:dLbl>
              <c:idx val="0"/>
              <c:layout>
                <c:manualLayout>
                  <c:x val="-6.9211723534558178E-2"/>
                  <c:y val="-0.3694145366685794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2F-4801-8EBF-67774BD73DA2}"/>
                </c:ext>
              </c:extLst>
            </c:dLbl>
            <c:dLbl>
              <c:idx val="1"/>
              <c:layout>
                <c:manualLayout>
                  <c:x val="2.7626296712910885E-2"/>
                  <c:y val="-3.5859540854884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HelveticaNeueLT Std" panose="020B060402020209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2F-4801-8EBF-67774BD73D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HelveticaNeueLT Std" panose="020B060402020209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'Percentage of out of school'!$A$2:$A$3</c:f>
              <c:strCache>
                <c:ptCount val="2"/>
                <c:pt idx="0">
                  <c:v>Out-of-School</c:v>
                </c:pt>
                <c:pt idx="1">
                  <c:v>In-School</c:v>
                </c:pt>
              </c:strCache>
            </c:strRef>
          </c:cat>
          <c:val>
            <c:numRef>
              <c:f>'Percentage of out of school'!$B$2:$B$3</c:f>
              <c:numCache>
                <c:formatCode>#,##0.00_);[Red]\(#,##0.00\)</c:formatCode>
                <c:ptCount val="2"/>
                <c:pt idx="0">
                  <c:v>210781.31</c:v>
                </c:pt>
                <c:pt idx="1">
                  <c:v>7531.97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2F-4801-8EBF-67774BD73DA2}"/>
            </c:ext>
          </c:extLst>
        </c:ser>
        <c:ser>
          <c:idx val="1"/>
          <c:order val="1"/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explosion val="12"/>
          <c:dLbls>
            <c:dLbl>
              <c:idx val="0"/>
              <c:layout>
                <c:manualLayout>
                  <c:x val="-0.2226566166890083"/>
                  <c:y val="-0.114379799747253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2F-4801-8EBF-67774BD73DA2}"/>
                </c:ext>
              </c:extLst>
            </c:dLbl>
            <c:dLbl>
              <c:idx val="1"/>
              <c:layout>
                <c:manualLayout>
                  <c:x val="0.11753339040774406"/>
                  <c:y val="6.0931198835835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2F-4801-8EBF-67774BD73D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'Percentage of out of school'!$A$2:$A$3</c:f>
              <c:strCache>
                <c:ptCount val="2"/>
                <c:pt idx="0">
                  <c:v>Out-of-School</c:v>
                </c:pt>
                <c:pt idx="1">
                  <c:v>In-School</c:v>
                </c:pt>
              </c:strCache>
            </c:strRef>
          </c:cat>
          <c:val>
            <c:numRef>
              <c:f>'Percentage of out of school'!$C$2:$C$3</c:f>
              <c:numCache>
                <c:formatCode>0%</c:formatCode>
                <c:ptCount val="2"/>
                <c:pt idx="0">
                  <c:v>0.9654992586800033</c:v>
                </c:pt>
                <c:pt idx="1">
                  <c:v>3.4500741319996697E-2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2F-4801-8EBF-67774BD73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B w="165100" prst="coolSlant"/>
        </a:sp3d>
      </c:spPr>
    </c:plotArea>
    <c:legend>
      <c:legendPos val="r"/>
      <c:layout>
        <c:manualLayout>
          <c:xMode val="edge"/>
          <c:yMode val="edge"/>
          <c:x val="0.77558080239970006"/>
          <c:y val="0.28177808979074753"/>
          <c:w val="0.20938582677165354"/>
          <c:h val="0.34733354343251899"/>
        </c:manualLayout>
      </c:layout>
      <c:overlay val="0"/>
      <c:txPr>
        <a:bodyPr/>
        <a:lstStyle/>
        <a:p>
          <a:pPr rtl="0">
            <a:defRPr sz="1400" b="1">
              <a:latin typeface="HelveticaNeueLT Std" panose="020B060402020209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7F7F7"/>
    </a:solidFill>
    <a:ln w="25400">
      <a:solidFill>
        <a:srgbClr val="17375E"/>
      </a:solidFill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0.49115</cdr:x>
      <cdr:y>0.49286</cdr:y>
    </cdr:from>
    <cdr:to>
      <cdr:x>0.55353</cdr:x>
      <cdr:y>0.5316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8111" y="2516761"/>
          <a:ext cx="498904" cy="197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chemeClr val="bg1"/>
              </a:solidFill>
              <a:latin typeface="HelveticaNeueLT Std" panose="020B0604020202090204" pitchFamily="34" charset="0"/>
            </a:rPr>
            <a:t>54%</a:t>
          </a:r>
        </a:p>
      </cdr:txBody>
    </cdr:sp>
  </cdr:relSizeAnchor>
  <cdr:relSizeAnchor xmlns:cdr="http://schemas.openxmlformats.org/drawingml/2006/chartDrawing">
    <cdr:from>
      <cdr:x>0.11771</cdr:x>
      <cdr:y>0.48678</cdr:y>
    </cdr:from>
    <cdr:to>
      <cdr:x>0.1728</cdr:x>
      <cdr:y>0.53155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41415" y="2485717"/>
          <a:ext cx="440600" cy="22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rIns="4572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ysClr val="window" lastClr="FFFFFF"/>
              </a:solidFill>
              <a:latin typeface="HelveticaNeueLT Std" panose="020B0604020202090204" pitchFamily="34" charset="0"/>
            </a:rPr>
            <a:t>24%</a:t>
          </a:r>
        </a:p>
      </cdr:txBody>
    </cdr:sp>
  </cdr:relSizeAnchor>
  <cdr:relSizeAnchor xmlns:cdr="http://schemas.openxmlformats.org/drawingml/2006/chartDrawing">
    <cdr:from>
      <cdr:x>0.05368</cdr:x>
      <cdr:y>0.20873</cdr:y>
    </cdr:from>
    <cdr:to>
      <cdr:x>0.11579</cdr:x>
      <cdr:y>0.25366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29311" y="1065875"/>
          <a:ext cx="496745" cy="229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>
              <a:solidFill>
                <a:schemeClr val="tx1"/>
              </a:solidFill>
              <a:latin typeface="HelveticaNeueLT Std" panose="020B0604020202090204" pitchFamily="34" charset="0"/>
            </a:rPr>
            <a:t>12%</a:t>
          </a:r>
        </a:p>
      </cdr:txBody>
    </cdr:sp>
  </cdr:relSizeAnchor>
  <cdr:relSizeAnchor xmlns:cdr="http://schemas.openxmlformats.org/drawingml/2006/chartDrawing">
    <cdr:from>
      <cdr:x>0.16269</cdr:x>
      <cdr:y>0.13085</cdr:y>
    </cdr:from>
    <cdr:to>
      <cdr:x>0.20329</cdr:x>
      <cdr:y>0.16276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01131" y="668194"/>
          <a:ext cx="324711" cy="162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tIns="0" rIns="45720" b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  <a:latin typeface="HelveticaNeueLT Std" panose="020B0604020202090204" pitchFamily="34" charset="0"/>
            </a:rPr>
            <a:t>5%</a:t>
          </a:r>
        </a:p>
      </cdr:txBody>
    </cdr:sp>
  </cdr:relSizeAnchor>
  <cdr:relSizeAnchor xmlns:cdr="http://schemas.openxmlformats.org/drawingml/2006/chartDrawing">
    <cdr:from>
      <cdr:x>0.51578</cdr:x>
      <cdr:y>0.16841</cdr:y>
    </cdr:from>
    <cdr:to>
      <cdr:x>0.55825</cdr:x>
      <cdr:y>0.19844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125119" y="860000"/>
          <a:ext cx="339644" cy="153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tIns="0" rIns="45720" b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ysClr val="windowText" lastClr="000000"/>
              </a:solidFill>
              <a:latin typeface="HelveticaNeueLT Std" panose="020B0604020202090204" pitchFamily="34" charset="0"/>
            </a:rPr>
            <a:t>1%</a:t>
          </a:r>
        </a:p>
      </cdr:txBody>
    </cdr:sp>
  </cdr:relSizeAnchor>
  <cdr:relSizeAnchor xmlns:cdr="http://schemas.openxmlformats.org/drawingml/2006/chartDrawing">
    <cdr:from>
      <cdr:x>0.42479</cdr:x>
      <cdr:y>0.10203</cdr:y>
    </cdr:from>
    <cdr:to>
      <cdr:x>0.46733</cdr:x>
      <cdr:y>0.13804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397358" y="521034"/>
          <a:ext cx="340292" cy="183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tIns="0" rIns="45720" b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ysClr val="windowText" lastClr="000000"/>
              </a:solidFill>
              <a:latin typeface="HelveticaNeueLT Std" panose="020B0604020202090204" pitchFamily="34" charset="0"/>
            </a:rPr>
            <a:t>1%</a:t>
          </a:r>
        </a:p>
      </cdr:txBody>
    </cdr:sp>
  </cdr:relSizeAnchor>
  <cdr:relSizeAnchor xmlns:cdr="http://schemas.openxmlformats.org/drawingml/2006/chartDrawing">
    <cdr:from>
      <cdr:x>0.30095</cdr:x>
      <cdr:y>0.09054</cdr:y>
    </cdr:from>
    <cdr:to>
      <cdr:x>0.3406</cdr:x>
      <cdr:y>0.12775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406946" y="462330"/>
          <a:ext cx="317114" cy="190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tIns="0" rIns="45720" bIns="0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ysClr val="windowText" lastClr="000000"/>
              </a:solidFill>
              <a:latin typeface="HelveticaNeueLT Std" panose="020B0604020202090204" pitchFamily="34" charset="0"/>
            </a:rPr>
            <a:t>3%</a:t>
          </a:r>
        </a:p>
      </cdr:txBody>
    </cdr:sp>
  </cdr:relSizeAnchor>
  <cdr:relSizeAnchor xmlns:cdr="http://schemas.openxmlformats.org/drawingml/2006/chartDrawing">
    <cdr:from>
      <cdr:x>0.25278</cdr:x>
      <cdr:y>0.88251</cdr:y>
    </cdr:from>
    <cdr:to>
      <cdr:x>0.51576</cdr:x>
      <cdr:y>0.93202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9AE095DA-37F9-4EAB-878A-A3012430D03F}"/>
            </a:ext>
          </a:extLst>
        </cdr:cNvPr>
        <cdr:cNvSpPr txBox="1"/>
      </cdr:nvSpPr>
      <cdr:spPr>
        <a:xfrm xmlns:a="http://schemas.openxmlformats.org/drawingml/2006/main">
          <a:off x="2021664" y="4506494"/>
          <a:ext cx="2103268" cy="252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kern="1200" dirty="0">
              <a:latin typeface="HelveticaNeueLT Std" panose="020B0604020202090204" pitchFamily="34" charset="0"/>
            </a:rPr>
            <a:t>State Total:  $231,555,639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0.32468</cdr:x>
      <cdr:y>0.88737</cdr:y>
    </cdr:from>
    <cdr:to>
      <cdr:x>0.58766</cdr:x>
      <cdr:y>0.93688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6759" y="4531321"/>
          <a:ext cx="2103268" cy="252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kern="1200" dirty="0">
              <a:latin typeface="HelveticaNeueLT Std" panose="020B0604020202090204" pitchFamily="34" charset="0"/>
            </a:rPr>
            <a:t>Local Total:  $1,597,603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0.73424</cdr:x>
      <cdr:y>0.3078</cdr:y>
    </cdr:from>
    <cdr:to>
      <cdr:x>0.95133</cdr:x>
      <cdr:y>0.65969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874629" y="1570479"/>
          <a:ext cx="1736937" cy="1795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anchor="ctr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  <a:latin typeface="HelveticaNeueLT Std" panose="020B0604020202090204" pitchFamily="34" charset="0"/>
            </a:rPr>
            <a:t>Out of a total of $1,648,747 in workforce expenditures last year, $171,685 was spent on administration by the local board.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99" tIns="45750" rIns="91499" bIns="457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99" tIns="45750" rIns="91499" bIns="45750" rtlCol="0"/>
          <a:lstStyle>
            <a:lvl1pPr algn="r">
              <a:defRPr sz="1200"/>
            </a:lvl1pPr>
          </a:lstStyle>
          <a:p>
            <a:fld id="{8D97742A-9133-4709-A8B6-219526511742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8"/>
            <a:ext cx="3038475" cy="466725"/>
          </a:xfrm>
          <a:prstGeom prst="rect">
            <a:avLst/>
          </a:prstGeom>
        </p:spPr>
        <p:txBody>
          <a:bodyPr vert="horz" lIns="91499" tIns="45750" rIns="91499" bIns="457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8"/>
            <a:ext cx="3038475" cy="466725"/>
          </a:xfrm>
          <a:prstGeom prst="rect">
            <a:avLst/>
          </a:prstGeom>
        </p:spPr>
        <p:txBody>
          <a:bodyPr vert="horz" lIns="91499" tIns="45750" rIns="91499" bIns="45750" rtlCol="0" anchor="b"/>
          <a:lstStyle>
            <a:lvl1pPr algn="r">
              <a:defRPr sz="1200"/>
            </a:lvl1pPr>
          </a:lstStyle>
          <a:p>
            <a:fld id="{6228909E-AC9C-478B-BD32-117784A94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42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237" tIns="46619" rIns="93237" bIns="466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237" tIns="46619" rIns="93237" bIns="46619" rtlCol="0"/>
          <a:lstStyle>
            <a:lvl1pPr algn="r">
              <a:defRPr sz="1200"/>
            </a:lvl1pPr>
          </a:lstStyle>
          <a:p>
            <a:fld id="{EAD24688-788D-421F-BBB4-9AAAF8F3C484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7" tIns="46619" rIns="93237" bIns="466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237" tIns="46619" rIns="93237" bIns="466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237" tIns="46619" rIns="93237" bIns="466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237" tIns="46619" rIns="93237" bIns="46619" rtlCol="0" anchor="b"/>
          <a:lstStyle>
            <a:lvl1pPr algn="r">
              <a:defRPr sz="1200"/>
            </a:lvl1pPr>
          </a:lstStyle>
          <a:p>
            <a:fld id="{809E4CC9-D786-4101-A0B9-FD14F68E47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89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1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743" y="4504664"/>
            <a:ext cx="5785798" cy="48556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49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264">
              <a:spcBef>
                <a:spcPts val="300"/>
              </a:spcBef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916608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07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06388"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04838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12664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27957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3610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71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07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03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5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4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7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19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3"/>
              </a:spcBef>
            </a:pPr>
            <a:r>
              <a:rPr lang="en-US" baseline="0" dirty="0"/>
              <a:t>* Data Collection Year</a:t>
            </a:r>
          </a:p>
          <a:p>
            <a:pPr>
              <a:spcBef>
                <a:spcPts val="303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29002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7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953">
              <a:spcBef>
                <a:spcPts val="151"/>
              </a:spcBef>
              <a:defRPr/>
            </a:pPr>
            <a:endParaRPr lang="en-US" sz="1100" b="1" u="sng" dirty="0"/>
          </a:p>
        </p:txBody>
      </p:sp>
    </p:spTree>
    <p:extLst>
      <p:ext uri="{BB962C8B-B14F-4D97-AF65-F5344CB8AC3E}">
        <p14:creationId xmlns:p14="http://schemas.microsoft.com/office/powerpoint/2010/main" val="183976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530F-D41F-41E1-91F7-C264CEA71E2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D3E3-782E-4E4A-B56F-4E675BABE27A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6FD8-B2BD-4835-8CD3-58D28757A7AF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AB77-4814-426C-AB46-F357FA872E0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8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853-D219-4BB9-967C-861A22BA9D5F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9DD3-6E77-4B9E-B5CB-10F7BA72F79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2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46E5-BBC0-4EAC-8574-E5580BFD143D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6A49-9D74-4B5F-B539-A0326E361BE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8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BC54-3DB3-4B41-992B-D35D43AFF1E8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C471-4848-419D-A390-22DA753D18B8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AF66-A2A1-437A-A687-6C93C073A74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19A4-210A-4500-8AA2-7125DE420E2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A5F7-18CF-42D7-865E-9BC89C4450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asey.Penn@deo.myflorid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252" y="3886580"/>
            <a:ext cx="5933440" cy="367583"/>
          </a:xfrm>
          <a:prstGeom prst="rect">
            <a:avLst/>
          </a:prstGeom>
          <a:solidFill>
            <a:srgbClr val="004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15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6188" y="3886580"/>
            <a:ext cx="3217812" cy="36758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47393" y="4760256"/>
            <a:ext cx="508087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defTabSz="1088205">
              <a:defRPr/>
            </a:pPr>
            <a:r>
              <a:rPr lang="en-US" b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CareerSource </a:t>
            </a:r>
            <a:r>
              <a:rPr lang="en-US" b="1" dirty="0" err="1">
                <a:solidFill>
                  <a:srgbClr val="004563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Chipola</a:t>
            </a:r>
            <a:r>
              <a:rPr lang="en-US" b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Performance Overview</a:t>
            </a:r>
            <a:endParaRPr lang="en-CA" b="1" spc="-150" dirty="0">
              <a:solidFill>
                <a:srgbClr val="004563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817" y="5082528"/>
            <a:ext cx="5627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Keantha Moore and Lemuel Toro, </a:t>
            </a:r>
            <a:r>
              <a:rPr lang="en-US" sz="1600" i="1" dirty="0">
                <a:solidFill>
                  <a:srgbClr val="004563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Department of Economic Opportunity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55" y="4585342"/>
            <a:ext cx="2202180" cy="13136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47393" y="6413972"/>
            <a:ext cx="8275320" cy="31984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10817" y="6012893"/>
            <a:ext cx="1563248" cy="330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50" dirty="0">
                <a:solidFill>
                  <a:schemeClr val="tx2"/>
                </a:solidFill>
                <a:latin typeface="HelveticaNeueLT Std" panose="020B0604020202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March 14, 2019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" t="27778" r="-881" b="19192"/>
          <a:stretch/>
        </p:blipFill>
        <p:spPr>
          <a:xfrm>
            <a:off x="0" y="0"/>
            <a:ext cx="9229017" cy="3909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456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93E5A1-F497-4EA5-9DED-A6C1EAD71DD5}"/>
              </a:ext>
            </a:extLst>
          </p:cNvPr>
          <p:cNvSpPr/>
          <p:nvPr/>
        </p:nvSpPr>
        <p:spPr>
          <a:xfrm>
            <a:off x="0" y="0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FF071-C1DC-4DB6-8B11-F137F85BD470}"/>
              </a:ext>
            </a:extLst>
          </p:cNvPr>
          <p:cNvSpPr/>
          <p:nvPr/>
        </p:nvSpPr>
        <p:spPr>
          <a:xfrm>
            <a:off x="845507" y="25042"/>
            <a:ext cx="7897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FISCAL YEAR 2017 SUMMARY OF THE RESULTS OF FINANCIAL MONITORING (LWDB 03)</a:t>
            </a:r>
            <a:endParaRPr lang="en-US" sz="24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0DF10B-866E-4F95-B719-6AF29A2FDF6A}"/>
              </a:ext>
            </a:extLst>
          </p:cNvPr>
          <p:cNvCxnSpPr/>
          <p:nvPr/>
        </p:nvCxnSpPr>
        <p:spPr bwMode="auto">
          <a:xfrm>
            <a:off x="647065" y="927939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FFD1088-5D9A-4049-981E-358A9F1CA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54180"/>
              </p:ext>
            </p:extLst>
          </p:nvPr>
        </p:nvGraphicFramePr>
        <p:xfrm>
          <a:off x="1218694" y="1273764"/>
          <a:ext cx="6712962" cy="4378937"/>
        </p:xfrm>
        <a:graphic>
          <a:graphicData uri="http://schemas.openxmlformats.org/drawingml/2006/table">
            <a:tbl>
              <a:tblPr firstRow="1" firstCol="1" bandRow="1">
                <a:gradFill rotWithShape="1">
                  <a:gsLst>
                    <a:gs pos="0">
                      <a:srgbClr val="30ACEC">
                        <a:tint val="96000"/>
                        <a:lumMod val="102000"/>
                      </a:srgbClr>
                    </a:gs>
                    <a:gs pos="100000">
                      <a:srgbClr val="30ACEC">
                        <a:shade val="88000"/>
                        <a:lumMod val="94000"/>
                      </a:srgbClr>
                    </a:gs>
                  </a:gsLst>
                  <a:path path="circle">
                    <a:fillToRect l="50000" t="100000" r="100000" b="50000"/>
                  </a:path>
                </a:gradFill>
                <a:effectLst>
                  <a:outerShdw blurRad="38100" dist="25400" dir="5400000" rotWithShape="0">
                    <a:srgbClr val="000000">
                      <a:alpha val="64000"/>
                    </a:srgbClr>
                  </a:outerShdw>
                </a:effectLst>
              </a:tblPr>
              <a:tblGrid>
                <a:gridCol w="485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56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Categories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Results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Findings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Issues of Non-Compliance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Observations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Technical Assistance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0E3801-1EE3-4F62-B67A-D0C67B91DB91}"/>
              </a:ext>
            </a:extLst>
          </p:cNvPr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06E51B9-8214-4E1F-BA1C-54B5BF96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AE0A5F7-18CF-42D7-865E-9BC89C445029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AB1ABA-B152-46BF-8D2B-40A5B2E1FB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6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47065" y="844358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828291"/>
              </p:ext>
            </p:extLst>
          </p:nvPr>
        </p:nvGraphicFramePr>
        <p:xfrm>
          <a:off x="647064" y="991727"/>
          <a:ext cx="7997826" cy="510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1470BF4-2A4F-4E7E-BF25-0BA07EDD4D23}"/>
              </a:ext>
            </a:extLst>
          </p:cNvPr>
          <p:cNvSpPr txBox="1">
            <a:spLocks/>
          </p:cNvSpPr>
          <p:nvPr/>
        </p:nvSpPr>
        <p:spPr>
          <a:xfrm>
            <a:off x="647064" y="250986"/>
            <a:ext cx="765111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 YEAR 2018 TOTAL STATEWIDE FUNDING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F490E4-4C33-4BB1-A66A-D6863284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1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477542"/>
              </p:ext>
            </p:extLst>
          </p:nvPr>
        </p:nvGraphicFramePr>
        <p:xfrm>
          <a:off x="647064" y="991727"/>
          <a:ext cx="7997826" cy="510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02353F6A-104B-4A14-A91D-B9C911FBC087}"/>
              </a:ext>
            </a:extLst>
          </p:cNvPr>
          <p:cNvSpPr txBox="1">
            <a:spLocks/>
          </p:cNvSpPr>
          <p:nvPr/>
        </p:nvSpPr>
        <p:spPr>
          <a:xfrm>
            <a:off x="647064" y="250986"/>
            <a:ext cx="729678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 YEAR 2018 TOTAL LOCAL AMOUNT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CA63BF-3A65-44EC-B234-EB17CB35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5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47065" y="7521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410170"/>
              </p:ext>
            </p:extLst>
          </p:nvPr>
        </p:nvGraphicFramePr>
        <p:xfrm>
          <a:off x="649224" y="996696"/>
          <a:ext cx="8001000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5820B7D5-95DB-4B74-A5CF-63FFADF7D192}"/>
              </a:ext>
            </a:extLst>
          </p:cNvPr>
          <p:cNvSpPr txBox="1">
            <a:spLocks/>
          </p:cNvSpPr>
          <p:nvPr/>
        </p:nvSpPr>
        <p:spPr>
          <a:xfrm>
            <a:off x="647065" y="150090"/>
            <a:ext cx="8105050" cy="4940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2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 YEAR 2017 DIRECT CLIENT SERVICES &amp; ADMINISTRATIVE EXPENDITURES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D7697B-C93F-40EC-BF2D-A79BB14A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1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47063" y="818420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014516"/>
              </p:ext>
            </p:extLst>
          </p:nvPr>
        </p:nvGraphicFramePr>
        <p:xfrm>
          <a:off x="649224" y="996696"/>
          <a:ext cx="8001000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67E7728-A4EB-458E-BAEE-99CAB8F79F7C}"/>
              </a:ext>
            </a:extLst>
          </p:cNvPr>
          <p:cNvSpPr txBox="1">
            <a:spLocks/>
          </p:cNvSpPr>
          <p:nvPr/>
        </p:nvSpPr>
        <p:spPr>
          <a:xfrm>
            <a:off x="647063" y="250986"/>
            <a:ext cx="817744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 YEAR 2017 ITA EXPENDITURE REQUIREMENT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A866CC-A2CD-4CAE-9ADA-4C0AA338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5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47063" y="806545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180855"/>
              </p:ext>
            </p:extLst>
          </p:nvPr>
        </p:nvGraphicFramePr>
        <p:xfrm>
          <a:off x="649224" y="996696"/>
          <a:ext cx="8001000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3930046" y="1996519"/>
            <a:ext cx="2927954" cy="4310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HelveticaNeueLT Std" panose="020B0604020202090204" pitchFamily="34" charset="0"/>
              </a:rPr>
              <a:t>* WIOA Youth Requirement:  20% Work Experience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DCB55D9-AAD8-4B70-B2AF-312FDE58F040}"/>
              </a:ext>
            </a:extLst>
          </p:cNvPr>
          <p:cNvSpPr txBox="1">
            <a:spLocks/>
          </p:cNvSpPr>
          <p:nvPr/>
        </p:nvSpPr>
        <p:spPr>
          <a:xfrm>
            <a:off x="647063" y="250986"/>
            <a:ext cx="817744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 YEAR 2016 &amp; 2017 WIOA WE REQUIREMENT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882D19-959A-4AD4-A890-906DE182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15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7064" y="99152"/>
            <a:ext cx="7997825" cy="4940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2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 2017 PERCENTAGE OF EXPENDITURES ON </a:t>
            </a:r>
          </a:p>
          <a:p>
            <a:pPr algn="l">
              <a:defRPr/>
            </a:pPr>
            <a:r>
              <a:rPr lang="en-US" sz="22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OUT-OF-SCHOOL YOUTH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911498"/>
              </p:ext>
            </p:extLst>
          </p:nvPr>
        </p:nvGraphicFramePr>
        <p:xfrm>
          <a:off x="649224" y="996696"/>
          <a:ext cx="8001000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045605" y="3116826"/>
            <a:ext cx="1809638" cy="4310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HelveticaNeueLT Std" panose="020B0604020202090204" pitchFamily="34" charset="0"/>
              </a:rPr>
              <a:t>*WIOA Requirement:</a:t>
            </a:r>
          </a:p>
          <a:p>
            <a:r>
              <a:rPr lang="en-US" b="1" dirty="0">
                <a:latin typeface="HelveticaNeueLT Std" panose="020B0604020202090204" pitchFamily="34" charset="0"/>
              </a:rPr>
              <a:t>  75% Out-of-School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16612F-9D12-4B48-B643-2493EFC7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81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178415"/>
            <a:ext cx="542412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rgbClr val="44546A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WORKFORCE TRENDS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E7174-E44B-4F87-B7C8-DF3C18A0D91F}"/>
              </a:ext>
            </a:extLst>
          </p:cNvPr>
          <p:cNvSpPr txBox="1"/>
          <p:nvPr/>
        </p:nvSpPr>
        <p:spPr>
          <a:xfrm>
            <a:off x="647064" y="1204686"/>
            <a:ext cx="79978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NeueLT Std" panose="020B0604020202020204"/>
              </a:rPr>
              <a:t>Apprenticeships – Nationwide employers have hired over 411,000 apprentices since January 1, 2017.</a:t>
            </a:r>
          </a:p>
          <a:p>
            <a:endParaRPr lang="en-US" sz="2400" dirty="0">
              <a:latin typeface="HelveticaNeueLT Std" panose="020B0604020202020204"/>
            </a:endParaRPr>
          </a:p>
          <a:p>
            <a:r>
              <a:rPr lang="en-US" sz="2400" dirty="0">
                <a:latin typeface="HelveticaNeueLT Std" panose="020B0604020202020204"/>
              </a:rPr>
              <a:t>Gig Economy – 55 million people in U.S. are “gig” workers, more than 35% of the U.S. workforce and that number is projected to increase to 43% by 2020.</a:t>
            </a:r>
          </a:p>
          <a:p>
            <a:endParaRPr lang="en-US" sz="2400" dirty="0">
              <a:latin typeface="HelveticaNeueLT Std" panose="020B0604020202020204"/>
            </a:endParaRPr>
          </a:p>
          <a:p>
            <a:r>
              <a:rPr lang="en-US" sz="2400" dirty="0">
                <a:latin typeface="HelveticaNeueLT Std" panose="020B0604020202020204"/>
              </a:rPr>
              <a:t>Soft Skills – According to a 2018 Workplace Learning Report by LinkedIn, employers have identified soft skills as their top training priority. 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4BEEE9-101B-4145-90CB-25414480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61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250986"/>
            <a:ext cx="542412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rgbClr val="44546A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QUESTIONS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2295525"/>
            <a:ext cx="661035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F5B2C1-8387-4484-A4F8-C79B9CFA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7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250986"/>
            <a:ext cx="799782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ADDITIONAL INFORMATION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087" y="1890117"/>
            <a:ext cx="799782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400" b="1" dirty="0">
                <a:solidFill>
                  <a:srgbClr val="44546A"/>
                </a:solidFill>
                <a:latin typeface="HelveticaNeueLT Std" panose="020B0604020202020204" pitchFamily="34" charset="0"/>
              </a:rPr>
              <a:t>For more information, please contact: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Casey Penn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 Department of Economic Opportunity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One-Stop and Program Support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(850) 245-7485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Casey.Penn@deo.myflorida.com</a:t>
            </a:r>
            <a:endParaRPr lang="en-US" sz="24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78C152-084B-4A8D-8786-54BA2020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8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250986"/>
            <a:ext cx="5424127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AGENDA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F1532E-7014-4FAA-8E1E-5408A1FAC6CC}"/>
              </a:ext>
            </a:extLst>
          </p:cNvPr>
          <p:cNvSpPr/>
          <p:nvPr/>
        </p:nvSpPr>
        <p:spPr>
          <a:xfrm>
            <a:off x="577498" y="1244176"/>
            <a:ext cx="78912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Structure and Service Delivery Model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Roles and Responsibilities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Year 2017 Primary Indicators of Performance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Programmatic Monitoring Activity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Area Financial Overview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Trends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BC49EF-BCA0-490D-B719-F845B6E5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5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250986"/>
            <a:ext cx="6201702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FLORIDA’S WORKFORCE SYSTEM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0896" y="829176"/>
            <a:ext cx="8522208" cy="5431536"/>
            <a:chOff x="310896" y="829176"/>
            <a:chExt cx="8522208" cy="5431536"/>
          </a:xfrm>
        </p:grpSpPr>
        <p:sp>
          <p:nvSpPr>
            <p:cNvPr id="95" name="Rectangle 94"/>
            <p:cNvSpPr/>
            <p:nvPr/>
          </p:nvSpPr>
          <p:spPr>
            <a:xfrm>
              <a:off x="310896" y="829176"/>
              <a:ext cx="8522208" cy="5431536"/>
            </a:xfrm>
            <a:prstGeom prst="rect">
              <a:avLst/>
            </a:prstGeom>
            <a:solidFill>
              <a:srgbClr val="F7F7F7"/>
            </a:solidFill>
            <a:ln w="25400" cap="flat" cmpd="sng" algn="ctr">
              <a:solidFill>
                <a:srgbClr val="17375E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92638" y="1138087"/>
              <a:ext cx="7924908" cy="4813715"/>
              <a:chOff x="592638" y="1374184"/>
              <a:chExt cx="7924908" cy="4813715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92980" y="1374184"/>
                <a:ext cx="1691640" cy="731520"/>
              </a:xfrm>
              <a:prstGeom prst="ellipse">
                <a:avLst/>
              </a:prstGeom>
              <a:solidFill>
                <a:srgbClr val="A43D3A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algn="ctr" defTabSz="4445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United States Department of Agriculture</a:t>
                </a: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670622" y="1374184"/>
                <a:ext cx="1691640" cy="731520"/>
              </a:xfrm>
              <a:prstGeom prst="ellipse">
                <a:avLst/>
              </a:prstGeom>
              <a:solidFill>
                <a:srgbClr val="A43D3A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algn="ctr" defTabSz="4445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United States Department of Labor</a:t>
                </a: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748264" y="1374184"/>
                <a:ext cx="1691640" cy="731520"/>
              </a:xfrm>
              <a:prstGeom prst="ellipse">
                <a:avLst/>
              </a:prstGeom>
              <a:solidFill>
                <a:srgbClr val="A43D3A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algn="ctr" defTabSz="4445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General Revenue</a:t>
                </a: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825906" y="1374184"/>
                <a:ext cx="1691640" cy="731520"/>
              </a:xfrm>
              <a:prstGeom prst="ellipse">
                <a:avLst/>
              </a:prstGeom>
              <a:solidFill>
                <a:srgbClr val="A43D3A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spcFirstLastPara="0" vert="horz" wrap="square" lIns="0" tIns="91440" rIns="0" bIns="91440" numCol="1" spcCol="1270" anchor="ctr" anchorCtr="0">
                <a:noAutofit/>
              </a:bodyPr>
              <a:lstStyle/>
              <a:p>
                <a:pPr marL="0" marR="0" lvl="0" indent="0" algn="ctr" defTabSz="4445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United States Department of Health and Human Services</a:t>
                </a: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3595143" y="2363297"/>
                <a:ext cx="1920240" cy="45720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Governor</a:t>
                </a:r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3778023" y="3055013"/>
                <a:ext cx="1554480" cy="64008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Department of Economic Opportunity (DEO)</a:t>
                </a:r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438800" y="3148903"/>
                <a:ext cx="1737360" cy="45720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Legislature</a:t>
                </a:r>
              </a:p>
            </p:txBody>
          </p:sp>
          <p:sp>
            <p:nvSpPr>
              <p:cNvPr id="104" name="Flowchart: Alternate Process 103"/>
              <p:cNvSpPr/>
              <p:nvPr/>
            </p:nvSpPr>
            <p:spPr>
              <a:xfrm>
                <a:off x="6025806" y="3055014"/>
                <a:ext cx="1645920" cy="640080"/>
              </a:xfrm>
              <a:prstGeom prst="flowChartAlternateProcess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CareerSource Florida (State Workforce Policy Board)</a:t>
                </a:r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3595143" y="3936065"/>
                <a:ext cx="1920240" cy="54864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24 Local Workforce Development Boards</a:t>
                </a: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1438800" y="3936065"/>
                <a:ext cx="1737360" cy="54864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Local Elected Officials</a:t>
                </a:r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92638" y="4606915"/>
                <a:ext cx="1811547" cy="41148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t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Community Based Organizations</a:t>
                </a: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592638" y="5119267"/>
                <a:ext cx="1811547" cy="41148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Community Partners</a:t>
                </a:r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592638" y="5620633"/>
                <a:ext cx="1811547" cy="41148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Educational Entities</a:t>
                </a:r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2954892" y="5051055"/>
                <a:ext cx="3200400" cy="548640"/>
              </a:xfrm>
              <a:prstGeom prst="roundRect">
                <a:avLst/>
              </a:prstGeom>
              <a:solidFill>
                <a:srgbClr val="323AE2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Workforce Service Delivery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(Over </a:t>
                </a:r>
                <a:r>
                  <a:rPr lang="en-US" sz="1100" b="1" kern="0" dirty="0">
                    <a:solidFill>
                      <a:prstClr val="white"/>
                    </a:solidFill>
                    <a:latin typeface="Calibri"/>
                  </a:rPr>
                  <a:t>75</a:t>
                </a: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Career Centers)</a:t>
                </a: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6705999" y="4872379"/>
                <a:ext cx="1811547" cy="41148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Economic Development Partners</a:t>
                </a:r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6705999" y="5366155"/>
                <a:ext cx="1811547" cy="41148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Training and Service Providers</a:t>
                </a:r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4745646" y="5867859"/>
                <a:ext cx="1280160" cy="32004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Employers</a:t>
                </a:r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3082102" y="5867859"/>
                <a:ext cx="1280160" cy="320040"/>
              </a:xfrm>
              <a:prstGeom prst="roundRect">
                <a:avLst/>
              </a:prstGeom>
              <a:solidFill>
                <a:srgbClr val="008E40"/>
              </a:solidFill>
              <a:ln w="15875" cap="flat" cmpd="sng" algn="ctr">
                <a:solidFill>
                  <a:srgbClr val="17375E"/>
                </a:solidFill>
                <a:prstDash val="solid"/>
              </a:ln>
              <a:effectLst>
                <a:outerShdw blurRad="254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  <a:bevelB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Job Seekers</a:t>
                </a:r>
              </a:p>
            </p:txBody>
          </p:sp>
          <p:cxnSp>
            <p:nvCxnSpPr>
              <p:cNvPr id="115" name="Elbow Connector 114"/>
              <p:cNvCxnSpPr>
                <a:stCxn id="98" idx="4"/>
                <a:endCxn id="101" idx="0"/>
              </p:cNvCxnSpPr>
              <p:nvPr/>
            </p:nvCxnSpPr>
            <p:spPr>
              <a:xfrm rot="16200000" flipH="1">
                <a:off x="3907056" y="1715089"/>
                <a:ext cx="257593" cy="1038821"/>
              </a:xfrm>
              <a:prstGeom prst="bentConnector3">
                <a:avLst>
                  <a:gd name="adj1" fmla="val 50000"/>
                </a:avLst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none"/>
                <a:tailEnd type="triangle"/>
              </a:ln>
              <a:effectLst/>
            </p:spPr>
          </p:cxnSp>
          <p:cxnSp>
            <p:nvCxnSpPr>
              <p:cNvPr id="116" name="Elbow Connector 115"/>
              <p:cNvCxnSpPr>
                <a:stCxn id="99" idx="4"/>
                <a:endCxn id="101" idx="0"/>
              </p:cNvCxnSpPr>
              <p:nvPr/>
            </p:nvCxnSpPr>
            <p:spPr>
              <a:xfrm rot="5400000">
                <a:off x="4945878" y="1715090"/>
                <a:ext cx="257593" cy="1038821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</a:ln>
              <a:effectLst/>
            </p:spPr>
          </p:cxnSp>
          <p:cxnSp>
            <p:nvCxnSpPr>
              <p:cNvPr id="117" name="Elbow Connector 116"/>
              <p:cNvCxnSpPr>
                <a:stCxn id="97" idx="4"/>
                <a:endCxn id="101" idx="0"/>
              </p:cNvCxnSpPr>
              <p:nvPr/>
            </p:nvCxnSpPr>
            <p:spPr>
              <a:xfrm rot="16200000" flipH="1">
                <a:off x="2868235" y="676268"/>
                <a:ext cx="257593" cy="3116463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</a:ln>
              <a:effectLst/>
            </p:spPr>
          </p:cxnSp>
          <p:cxnSp>
            <p:nvCxnSpPr>
              <p:cNvPr id="118" name="Elbow Connector 117"/>
              <p:cNvCxnSpPr>
                <a:stCxn id="100" idx="4"/>
                <a:endCxn id="101" idx="0"/>
              </p:cNvCxnSpPr>
              <p:nvPr/>
            </p:nvCxnSpPr>
            <p:spPr>
              <a:xfrm rot="5400000">
                <a:off x="5984699" y="676269"/>
                <a:ext cx="257593" cy="3116463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</a:ln>
              <a:effectLst/>
            </p:spPr>
          </p:cxnSp>
          <p:cxnSp>
            <p:nvCxnSpPr>
              <p:cNvPr id="119" name="Elbow Connector 118"/>
              <p:cNvCxnSpPr>
                <a:stCxn id="101" idx="2"/>
                <a:endCxn id="104" idx="0"/>
              </p:cNvCxnSpPr>
              <p:nvPr/>
            </p:nvCxnSpPr>
            <p:spPr>
              <a:xfrm rot="16200000" flipH="1">
                <a:off x="5584756" y="1791003"/>
                <a:ext cx="234517" cy="2293503"/>
              </a:xfrm>
              <a:prstGeom prst="bentConnector3">
                <a:avLst>
                  <a:gd name="adj1" fmla="val 35287"/>
                </a:avLst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0" name="Straight Arrow Connector 119"/>
              <p:cNvCxnSpPr>
                <a:stCxn id="101" idx="2"/>
                <a:endCxn id="102" idx="0"/>
              </p:cNvCxnSpPr>
              <p:nvPr/>
            </p:nvCxnSpPr>
            <p:spPr>
              <a:xfrm>
                <a:off x="4555263" y="2820497"/>
                <a:ext cx="0" cy="234516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1" name="Straight Arrow Connector 120"/>
              <p:cNvCxnSpPr>
                <a:stCxn id="103" idx="3"/>
                <a:endCxn id="102" idx="1"/>
              </p:cNvCxnSpPr>
              <p:nvPr/>
            </p:nvCxnSpPr>
            <p:spPr>
              <a:xfrm flipV="1">
                <a:off x="3176160" y="3375053"/>
                <a:ext cx="601863" cy="245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2" name="Straight Arrow Connector 121"/>
              <p:cNvCxnSpPr>
                <a:stCxn id="104" idx="1"/>
                <a:endCxn id="102" idx="3"/>
              </p:cNvCxnSpPr>
              <p:nvPr/>
            </p:nvCxnSpPr>
            <p:spPr>
              <a:xfrm flipH="1" flipV="1">
                <a:off x="5332503" y="3375053"/>
                <a:ext cx="693303" cy="1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3" name="Elbow Connector 122"/>
              <p:cNvCxnSpPr>
                <a:stCxn id="104" idx="2"/>
                <a:endCxn id="105" idx="3"/>
              </p:cNvCxnSpPr>
              <p:nvPr/>
            </p:nvCxnSpPr>
            <p:spPr>
              <a:xfrm rot="5400000">
                <a:off x="5924430" y="3286048"/>
                <a:ext cx="515291" cy="1333383"/>
              </a:xfrm>
              <a:prstGeom prst="bentConnector2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lgDash"/>
                <a:tailEnd type="triangle"/>
              </a:ln>
              <a:effectLst/>
            </p:spPr>
          </p:cxnSp>
          <p:cxnSp>
            <p:nvCxnSpPr>
              <p:cNvPr id="124" name="Straight Arrow Connector 123"/>
              <p:cNvCxnSpPr>
                <a:stCxn id="105" idx="0"/>
                <a:endCxn id="102" idx="2"/>
              </p:cNvCxnSpPr>
              <p:nvPr/>
            </p:nvCxnSpPr>
            <p:spPr>
              <a:xfrm flipV="1">
                <a:off x="4555263" y="3695093"/>
                <a:ext cx="0" cy="24097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25" name="Straight Arrow Connector 124"/>
              <p:cNvCxnSpPr>
                <a:stCxn id="106" idx="3"/>
                <a:endCxn id="105" idx="1"/>
              </p:cNvCxnSpPr>
              <p:nvPr/>
            </p:nvCxnSpPr>
            <p:spPr>
              <a:xfrm>
                <a:off x="3176160" y="4210385"/>
                <a:ext cx="418983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6" name="Straight Arrow Connector 125"/>
              <p:cNvCxnSpPr>
                <a:stCxn id="105" idx="2"/>
                <a:endCxn id="110" idx="0"/>
              </p:cNvCxnSpPr>
              <p:nvPr/>
            </p:nvCxnSpPr>
            <p:spPr>
              <a:xfrm flipH="1">
                <a:off x="4555092" y="4484705"/>
                <a:ext cx="171" cy="56635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27" name="Elbow Connector 126"/>
              <p:cNvCxnSpPr>
                <a:stCxn id="107" idx="3"/>
                <a:endCxn id="110" idx="1"/>
              </p:cNvCxnSpPr>
              <p:nvPr/>
            </p:nvCxnSpPr>
            <p:spPr>
              <a:xfrm>
                <a:off x="2404185" y="4812655"/>
                <a:ext cx="550707" cy="512720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28" name="Straight Connector 127"/>
              <p:cNvCxnSpPr>
                <a:stCxn id="108" idx="3"/>
                <a:endCxn id="110" idx="1"/>
              </p:cNvCxnSpPr>
              <p:nvPr/>
            </p:nvCxnSpPr>
            <p:spPr>
              <a:xfrm>
                <a:off x="2404185" y="5325007"/>
                <a:ext cx="550707" cy="368"/>
              </a:xfrm>
              <a:prstGeom prst="line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none"/>
              </a:ln>
              <a:effectLst/>
            </p:spPr>
          </p:cxnSp>
          <p:cxnSp>
            <p:nvCxnSpPr>
              <p:cNvPr id="129" name="Elbow Connector 128"/>
              <p:cNvCxnSpPr>
                <a:stCxn id="109" idx="3"/>
                <a:endCxn id="110" idx="1"/>
              </p:cNvCxnSpPr>
              <p:nvPr/>
            </p:nvCxnSpPr>
            <p:spPr>
              <a:xfrm flipV="1">
                <a:off x="2404185" y="5325375"/>
                <a:ext cx="550707" cy="500998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none"/>
              </a:ln>
              <a:effectLst/>
            </p:spPr>
          </p:cxnSp>
          <p:cxnSp>
            <p:nvCxnSpPr>
              <p:cNvPr id="130" name="Elbow Connector 129"/>
              <p:cNvCxnSpPr>
                <a:stCxn id="110" idx="3"/>
                <a:endCxn id="111" idx="1"/>
              </p:cNvCxnSpPr>
              <p:nvPr/>
            </p:nvCxnSpPr>
            <p:spPr>
              <a:xfrm flipV="1">
                <a:off x="6155292" y="5078119"/>
                <a:ext cx="550707" cy="247256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31" name="Elbow Connector 130"/>
              <p:cNvCxnSpPr>
                <a:stCxn id="110" idx="3"/>
                <a:endCxn id="112" idx="1"/>
              </p:cNvCxnSpPr>
              <p:nvPr/>
            </p:nvCxnSpPr>
            <p:spPr>
              <a:xfrm>
                <a:off x="6155292" y="5325375"/>
                <a:ext cx="550707" cy="246520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32" name="Elbow Connector 131"/>
              <p:cNvCxnSpPr>
                <a:stCxn id="110" idx="2"/>
                <a:endCxn id="113" idx="0"/>
              </p:cNvCxnSpPr>
              <p:nvPr/>
            </p:nvCxnSpPr>
            <p:spPr>
              <a:xfrm rot="16200000" flipH="1">
                <a:off x="4836327" y="5318460"/>
                <a:ext cx="268164" cy="830634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33" name="Elbow Connector 132"/>
              <p:cNvCxnSpPr>
                <a:stCxn id="114" idx="0"/>
                <a:endCxn id="110" idx="2"/>
              </p:cNvCxnSpPr>
              <p:nvPr/>
            </p:nvCxnSpPr>
            <p:spPr>
              <a:xfrm rot="5400000" flipH="1" flipV="1">
                <a:off x="4004555" y="5317322"/>
                <a:ext cx="268164" cy="832910"/>
              </a:xfrm>
              <a:prstGeom prst="bentConnector3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34" name="Straight Arrow Connector 133"/>
              <p:cNvCxnSpPr>
                <a:stCxn id="113" idx="1"/>
                <a:endCxn id="114" idx="3"/>
              </p:cNvCxnSpPr>
              <p:nvPr/>
            </p:nvCxnSpPr>
            <p:spPr>
              <a:xfrm flipH="1">
                <a:off x="4362262" y="6027879"/>
                <a:ext cx="383384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17375E"/>
                </a:solidFill>
                <a:prstDash val="solid"/>
                <a:tailEnd type="triangle"/>
              </a:ln>
              <a:effectLst/>
            </p:spPr>
          </p:cxnSp>
        </p:grp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5106D-0FAA-4A31-8577-3052E712C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6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3" y="250986"/>
            <a:ext cx="8101825" cy="42493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ROLES AND RESPONSIBILITIES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E08F39-44DD-44F7-9443-41A9D637F01D}"/>
              </a:ext>
            </a:extLst>
          </p:cNvPr>
          <p:cNvSpPr/>
          <p:nvPr/>
        </p:nvSpPr>
        <p:spPr>
          <a:xfrm>
            <a:off x="647062" y="976184"/>
            <a:ext cx="799782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Elected Officials (LEO) Roles and Responsibilities</a:t>
            </a:r>
          </a:p>
          <a:p>
            <a:pPr algn="ctr"/>
            <a:endParaRPr lang="en-US" sz="2600" b="1" u="sng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Chief Local Elected Official (CLEO)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liability for Workforce Innovation and Opportunity Act (WIOA) program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 the Local Workforce Development Board (LWDB)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the LWDB-developed WIOA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u="sng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916F86-0C0C-4BC7-AC41-0775E2B4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3" y="250986"/>
            <a:ext cx="8101825" cy="42493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ROLES AND RESPONSIBILITIES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0E8D68-848B-4E48-AF77-3928F56389B8}"/>
              </a:ext>
            </a:extLst>
          </p:cNvPr>
          <p:cNvSpPr/>
          <p:nvPr/>
        </p:nvSpPr>
        <p:spPr>
          <a:xfrm>
            <a:off x="647063" y="976184"/>
            <a:ext cx="79978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CLEO/Board Joint Roles and Responsibilities</a:t>
            </a:r>
          </a:p>
          <a:p>
            <a:pPr algn="ctr"/>
            <a:r>
              <a:rPr lang="en-US" sz="2800" b="1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Develop/submit the local WIOA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oversight and monitoring of the One-Stop system, Youth Activities and Employment and Training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policy for WIOA activities and services consistent with state and federal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One-Stop Operators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Negotiate and reach agreement on local performance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monitoring findings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44546A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88A3AE-B999-4FFE-A2FF-5E289836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5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4" y="250986"/>
            <a:ext cx="799782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PRIMARY INDICATORS OF PERFORMANCE</a:t>
            </a:r>
            <a:endParaRPr lang="en-US" sz="28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064" y="1124712"/>
            <a:ext cx="7997826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WIOA establishes performance indicators and reporting requirements to assess the States and local areas effectiveness in serving individuals participating in the workforce development system.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Indicator’s displayed consist of: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Adult Indicators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Dislocated</a:t>
            </a:r>
            <a:r>
              <a:rPr lang="en-US" sz="2400" dirty="0">
                <a:solidFill>
                  <a:srgbClr val="B1B8C1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 Indicators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Youth Indicators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Wagner-Peyser Indicators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F2E31-BF52-42AC-B111-F3C3C68A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47063" y="250986"/>
            <a:ext cx="8372759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WIOA PRIMARY INDICATORS OF PERFORMANCE</a:t>
            </a:r>
            <a:endParaRPr lang="en-US" sz="24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2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189412"/>
              </p:ext>
            </p:extLst>
          </p:nvPr>
        </p:nvGraphicFramePr>
        <p:xfrm>
          <a:off x="826877" y="361430"/>
          <a:ext cx="7638199" cy="5756155"/>
        </p:xfrm>
        <a:graphic>
          <a:graphicData uri="http://schemas.openxmlformats.org/drawingml/2006/table">
            <a:tbl>
              <a:tblPr firstCol="1"/>
              <a:tblGrid>
                <a:gridCol w="314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058">
                <a:tc gridSpan="5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58">
                <a:tc gridSpan="5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88"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5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LWDB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Year (PY) 2017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1, 2017 – June 30, 2018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 2017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 2017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Targets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 2017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Achievement</a:t>
                      </a:r>
                    </a:p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 2018 Performance Targets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994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 Rate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80.00%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 Rate 4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82.00%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Earnings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$7,304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$6,500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112.37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$6,850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Credential Attainment 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94.70%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756619"/>
                  </a:ext>
                </a:extLst>
              </a:tr>
              <a:tr h="34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Dislocated Workers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 Rate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133.33%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 Rate 4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79.00%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126.58%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Earnings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$11,495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$6,850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Credential Attainment 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4572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85.00%</a:t>
                      </a:r>
                    </a:p>
                  </a:txBody>
                  <a:tcPr marL="9525" marR="18288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227479"/>
                  </a:ext>
                </a:extLst>
              </a:tr>
              <a:tr h="34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Common Measures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and Employment Rate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65.00%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and Employment Rate 4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129.67%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Credential Attainment 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626020"/>
                  </a:ext>
                </a:extLst>
              </a:tr>
              <a:tr h="34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Wagner-Peyser:</a:t>
                      </a:r>
                    </a:p>
                  </a:txBody>
                  <a:tcPr marL="18288" marR="4994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45720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18288" marT="49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 Rate 2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Quarter After Exit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64.00%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105.94%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2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 Rate 4</a:t>
                      </a:r>
                      <a:r>
                        <a:rPr lang="en-US" sz="1100" b="0" i="0" u="none" strike="noStrike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Quarter After Exit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64.00%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105.78%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51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Median Earnings 2</a:t>
                      </a:r>
                      <a:r>
                        <a:rPr lang="en-US" sz="1100" b="0" i="0" u="none" strike="noStrike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Quarter After Exit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$4,271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$4,850.00</a:t>
                      </a:r>
                    </a:p>
                  </a:txBody>
                  <a:tcPr marL="9525" marR="4572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88.06%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$4,400.00</a:t>
                      </a:r>
                    </a:p>
                  </a:txBody>
                  <a:tcPr marL="9525" marR="18288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435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49452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Met (less than 90% of target)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863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Met (90-100% of negotiated)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619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Exceeded (greater than 100% of negotiated)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4FB9F4-C400-4AC8-8A7A-38043567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50610" y="675916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47064" y="1124712"/>
            <a:ext cx="79978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 law requires the state to develop an oversight system to monitor all workforce programs receiving federal funds.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DEO, in consultation with CareerSource Florida, annually develops and implements a process for monitoring LWDBs.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Corrective Action Plans to address all findings are required.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546A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Programmatic and financial monitoring is completed annually.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6557B4-D15E-4916-90A3-81C4A80EBEB9}"/>
              </a:ext>
            </a:extLst>
          </p:cNvPr>
          <p:cNvSpPr txBox="1">
            <a:spLocks/>
          </p:cNvSpPr>
          <p:nvPr/>
        </p:nvSpPr>
        <p:spPr>
          <a:xfrm>
            <a:off x="647064" y="250986"/>
            <a:ext cx="799782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7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PROGRAMMATIC MONITORING ACTIVITY </a:t>
            </a:r>
            <a:endParaRPr lang="en-US" sz="27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F5CF7-7560-4BAE-8D77-79CA17CC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3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8" y="6509145"/>
            <a:ext cx="3812894" cy="20606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647065" y="6413972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647065" y="856389"/>
            <a:ext cx="7997825" cy="0"/>
          </a:xfrm>
          <a:prstGeom prst="line">
            <a:avLst/>
          </a:prstGeom>
          <a:ln w="34925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252" y="-7983"/>
            <a:ext cx="464452" cy="671373"/>
          </a:xfrm>
          <a:prstGeom prst="rect">
            <a:avLst/>
          </a:prstGeom>
          <a:solidFill>
            <a:srgbClr val="BDD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3771"/>
              </p:ext>
            </p:extLst>
          </p:nvPr>
        </p:nvGraphicFramePr>
        <p:xfrm>
          <a:off x="647065" y="1072096"/>
          <a:ext cx="7997825" cy="4945695"/>
        </p:xfrm>
        <a:graphic>
          <a:graphicData uri="http://schemas.openxmlformats.org/drawingml/2006/table">
            <a:tbl>
              <a:tblPr firstRow="1" firstCol="1" bandRow="1">
                <a:gradFill rotWithShape="1">
                  <a:gsLst>
                    <a:gs pos="0">
                      <a:srgbClr val="30ACEC">
                        <a:tint val="96000"/>
                        <a:lumMod val="102000"/>
                      </a:srgbClr>
                    </a:gs>
                    <a:gs pos="100000">
                      <a:srgbClr val="30ACEC">
                        <a:shade val="88000"/>
                        <a:lumMod val="94000"/>
                      </a:srgbClr>
                    </a:gs>
                  </a:gsLst>
                  <a:path path="circle">
                    <a:fillToRect l="50000" t="100000" r="100000" b="50000"/>
                  </a:path>
                </a:gradFill>
                <a:effectLst>
                  <a:outerShdw blurRad="38100" dist="25400" dir="5400000" rotWithShape="0">
                    <a:srgbClr val="000000">
                      <a:alpha val="64000"/>
                    </a:srgbClr>
                  </a:outerShdw>
                </a:effectLst>
              </a:tblPr>
              <a:tblGrid>
                <a:gridCol w="4526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Program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PY 2016 Findings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PY 2017 Findings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Welfare Transition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Wagner-Peyser (RESEA, MSFW, Career Center Credentialing, MIS)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Supplemental Nutrition Assistance Program - Employment and Training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WIOA Adult / Dislocated Worker / Youth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Trade Adjustment Assistance</a:t>
                      </a:r>
                      <a:r>
                        <a:rPr lang="en-US" sz="1900" baseline="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 Act</a:t>
                      </a:r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6992"/>
                        </a:gs>
                        <a:gs pos="0">
                          <a:srgbClr val="003F5C">
                            <a:alpha val="75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</a:rPr>
                        <a:t>Total Findings</a:t>
                      </a:r>
                      <a:endParaRPr lang="en-US" sz="1900" baseline="0" dirty="0">
                        <a:solidFill>
                          <a:schemeClr val="bg1"/>
                        </a:solidFill>
                        <a:effectLst/>
                        <a:latin typeface="HelveticaNeueLT Std" panose="020B060402020209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541" marR="75541" marT="0" marB="0" anchor="ctr">
                    <a:lnL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HelveticaNeueLT Std" panose="020B060402020209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541" marR="755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004868">
                            <a:alpha val="95000"/>
                          </a:srgbClr>
                        </a:gs>
                        <a:gs pos="25000">
                          <a:srgbClr val="003F5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52671C7C-AE43-4B2A-83BB-A4A681FC06BE}"/>
              </a:ext>
            </a:extLst>
          </p:cNvPr>
          <p:cNvSpPr txBox="1">
            <a:spLocks/>
          </p:cNvSpPr>
          <p:nvPr/>
        </p:nvSpPr>
        <p:spPr>
          <a:xfrm>
            <a:off x="647065" y="308636"/>
            <a:ext cx="8222616" cy="35289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PROGRAM</a:t>
            </a:r>
            <a:r>
              <a:rPr lang="en-US" sz="20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HelveticaNeueLT Std" panose="020B0604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YEAR 2017 SUMMARY OF LOCAL FINDINGS</a:t>
            </a:r>
            <a:endParaRPr lang="en-US" sz="2400" b="1" dirty="0">
              <a:solidFill>
                <a:srgbClr val="44546A"/>
              </a:solidFill>
              <a:latin typeface="HelveticaNeueLT Std" panose="020B0604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6298D7-5AC6-487B-8021-8344CE31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A5F7-18CF-42D7-865E-9BC89C4450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iki Page" ma:contentTypeID="0x01010800DF2255111F90F242841DA09436CED6C2" ma:contentTypeVersion="0" ma:contentTypeDescription="Create a new wiki page." ma:contentTypeScope="" ma:versionID="e7ab2d769be4fd9e463af41321bb0d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8fd38997bbdab7b950c0d84aebc49e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Wiki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WikiField" ma:index="7" nillable="true" ma:displayName="Wiki Content" ma:internalName="WikiFiel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WikiEditForm</Display>
  <Edit>WikiEditForm</Edit>
  <New>WikiEditForm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ikiFiel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C29BD3-73EA-4442-81F8-1090AE3C6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BBF122-F6D0-4DBB-A308-B45B34B58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65676E-68EC-4376-A9DA-C9C1BFC398AD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DEO2015</Template>
  <TotalTime>35339</TotalTime>
  <Words>968</Words>
  <Application>Microsoft Office PowerPoint</Application>
  <PresentationFormat>On-screen Show (4:3)</PresentationFormat>
  <Paragraphs>284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HelveticaNeueLT Std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Richard</dc:creator>
  <cp:lastModifiedBy>Rachael Poole</cp:lastModifiedBy>
  <cp:revision>702</cp:revision>
  <cp:lastPrinted>2019-03-13T13:54:19Z</cp:lastPrinted>
  <dcterms:created xsi:type="dcterms:W3CDTF">2016-01-18T02:17:17Z</dcterms:created>
  <dcterms:modified xsi:type="dcterms:W3CDTF">2019-03-13T15:23:58Z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0x01010800DF2255111F90F242841DA09436CED6C2</vt:lpwstr>
  </property>
</Properties>
</file>